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handoutMasterIdLst>
    <p:handoutMasterId r:id="rId26"/>
  </p:handoutMasterIdLst>
  <p:sldIdLst>
    <p:sldId id="547" r:id="rId2"/>
    <p:sldId id="550" r:id="rId3"/>
    <p:sldId id="746" r:id="rId4"/>
    <p:sldId id="737" r:id="rId5"/>
    <p:sldId id="747" r:id="rId6"/>
    <p:sldId id="748" r:id="rId7"/>
    <p:sldId id="756" r:id="rId8"/>
    <p:sldId id="757" r:id="rId9"/>
    <p:sldId id="759" r:id="rId10"/>
    <p:sldId id="758" r:id="rId11"/>
    <p:sldId id="754" r:id="rId12"/>
    <p:sldId id="755" r:id="rId13"/>
    <p:sldId id="761" r:id="rId14"/>
    <p:sldId id="762" r:id="rId15"/>
    <p:sldId id="763" r:id="rId16"/>
    <p:sldId id="764" r:id="rId17"/>
    <p:sldId id="765" r:id="rId18"/>
    <p:sldId id="766" r:id="rId19"/>
    <p:sldId id="562" r:id="rId20"/>
    <p:sldId id="554" r:id="rId21"/>
    <p:sldId id="745" r:id="rId22"/>
    <p:sldId id="552" r:id="rId23"/>
    <p:sldId id="553" r:id="rId2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46"/>
            <p14:sldId id="737"/>
            <p14:sldId id="747"/>
            <p14:sldId id="748"/>
            <p14:sldId id="756"/>
            <p14:sldId id="757"/>
            <p14:sldId id="759"/>
            <p14:sldId id="758"/>
            <p14:sldId id="754"/>
            <p14:sldId id="755"/>
            <p14:sldId id="761"/>
            <p14:sldId id="762"/>
            <p14:sldId id="763"/>
            <p14:sldId id="764"/>
            <p14:sldId id="765"/>
            <p14:sldId id="766"/>
            <p14:sldId id="562"/>
            <p14:sldId id="554"/>
            <p14:sldId id="745"/>
            <p14:sldId id="552"/>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4660"/>
  </p:normalViewPr>
  <p:slideViewPr>
    <p:cSldViewPr>
      <p:cViewPr varScale="1">
        <p:scale>
          <a:sx n="87" d="100"/>
          <a:sy n="87" d="100"/>
        </p:scale>
        <p:origin x="-2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9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Deitl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Code development strategies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13.wav"/><Relationship Id="rId7" Type="http://schemas.openxmlformats.org/officeDocument/2006/relationships/image" Target="../media/image10.wmf"/><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13.wav"/><Relationship Id="rId9" Type="http://schemas.openxmlformats.org/officeDocument/2006/relationships/image" Target="../media/image11.wmf"/></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Code development strategies</a:t>
            </a:r>
            <a:endParaRPr lang="en-CA"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8412"/>
    </mc:Choice>
    <mc:Fallback>
      <p:transition spd="slow" advTm="1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Helper functions</a:t>
            </a:r>
            <a:endParaRPr lang="en-CA" dirty="0"/>
          </a:p>
        </p:txBody>
      </p:sp>
      <p:sp>
        <p:nvSpPr>
          <p:cNvPr id="3" name="Content Placeholder 2"/>
          <p:cNvSpPr>
            <a:spLocks noGrp="1"/>
          </p:cNvSpPr>
          <p:nvPr>
            <p:ph idx="1"/>
          </p:nvPr>
        </p:nvSpPr>
        <p:spPr/>
        <p:txBody>
          <a:bodyPr/>
          <a:lstStyle/>
          <a:p>
            <a:r>
              <a:rPr lang="en-US" dirty="0" smtClean="0"/>
              <a:t>Next, you can immediately think of additional functions you could use in authoring your code,</a:t>
            </a:r>
          </a:p>
          <a:p>
            <a:pPr marL="0" indent="0">
              <a:buNone/>
            </a:pPr>
            <a:r>
              <a:rPr lang="en-US" dirty="0"/>
              <a:t>	</a:t>
            </a:r>
            <a:r>
              <a:rPr lang="en-US" dirty="0" smtClean="0"/>
              <a:t>add them to your declarations and skeletons:</a:t>
            </a:r>
          </a:p>
          <a:p>
            <a:pPr marL="0" indent="0">
              <a:buNone/>
            </a:pPr>
            <a:endParaRPr lang="en-US" dirty="0" smtClean="0"/>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factorial(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binomial( </a:t>
            </a:r>
            <a:r>
              <a:rPr lang="en-US" sz="1400" dirty="0" err="1" smtClean="0">
                <a:latin typeface="Consolas" panose="020B0609020204030204" pitchFamily="49" charset="0"/>
              </a:rPr>
              <a:t>int</a:t>
            </a:r>
            <a:r>
              <a:rPr lang="en-US" sz="1400" dirty="0" smtClean="0">
                <a:latin typeface="Consolas" panose="020B0609020204030204" pitchFamily="49" charset="0"/>
              </a:rPr>
              <a:t> n, </a:t>
            </a:r>
            <a:r>
              <a:rPr lang="en-US" sz="1400" dirty="0" err="1" smtClean="0">
                <a:latin typeface="Consolas" panose="020B0609020204030204" pitchFamily="49" charset="0"/>
              </a:rPr>
              <a:t>int</a:t>
            </a:r>
            <a:r>
              <a:rPr lang="en-US" sz="1400" dirty="0" smtClean="0">
                <a:latin typeface="Consolas" panose="020B0609020204030204" pitchFamily="49" charset="0"/>
              </a:rPr>
              <a:t> k );</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err="1">
                <a:latin typeface="Consolas" panose="020B0609020204030204" pitchFamily="49" charset="0"/>
              </a:rPr>
              <a:t>falling_factorial</a:t>
            </a:r>
            <a:r>
              <a:rPr lang="en-US" sz="1400" dirty="0">
                <a:latin typeface="Consolas" panose="020B0609020204030204" pitchFamily="49" charset="0"/>
              </a:rPr>
              <a:t>( </a:t>
            </a:r>
            <a:r>
              <a:rPr lang="en-US" sz="1400" dirty="0" err="1">
                <a:latin typeface="Consolas" panose="020B0609020204030204" pitchFamily="49" charset="0"/>
              </a:rPr>
              <a:t>int</a:t>
            </a:r>
            <a:r>
              <a:rPr lang="en-US" sz="1400" dirty="0">
                <a:latin typeface="Consolas" panose="020B0609020204030204" pitchFamily="49" charset="0"/>
              </a:rPr>
              <a:t> n, </a:t>
            </a:r>
            <a:r>
              <a:rPr lang="en-US" sz="1400" dirty="0" err="1">
                <a:latin typeface="Consolas" panose="020B0609020204030204" pitchFamily="49" charset="0"/>
              </a:rPr>
              <a:t>int</a:t>
            </a:r>
            <a:r>
              <a:rPr lang="en-US" sz="1400" dirty="0">
                <a:latin typeface="Consolas" panose="020B0609020204030204" pitchFamily="49" charset="0"/>
              </a:rPr>
              <a:t> k </a:t>
            </a:r>
            <a:r>
              <a:rPr lang="en-US" sz="1400" dirty="0" smtClean="0">
                <a:latin typeface="Consolas" panose="020B0609020204030204" pitchFamily="49" charset="0"/>
              </a:rPr>
              <a:t>);</a:t>
            </a: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Function definitions</a:t>
            </a:r>
          </a:p>
          <a:p>
            <a:pPr marL="800100" lvl="2" indent="0">
              <a:buNone/>
            </a:pPr>
            <a:r>
              <a:rPr lang="en-US" sz="1400" dirty="0" smtClean="0">
                <a:latin typeface="Consolas" panose="020B0609020204030204" pitchFamily="49" charset="0"/>
              </a:rPr>
              <a:t>//    ...insert other function definitions here...</a:t>
            </a:r>
          </a:p>
          <a:p>
            <a:pPr marL="800100" lvl="2" indent="0">
              <a:buNone/>
            </a:pPr>
            <a:endParaRPr lang="en-US" sz="1400" dirty="0">
              <a:latin typeface="Consolas" panose="020B0609020204030204" pitchFamily="49" charset="0"/>
            </a:endParaRP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err="1" smtClean="0">
                <a:latin typeface="Consolas" panose="020B0609020204030204" pitchFamily="49" charset="0"/>
              </a:rPr>
              <a:t>falling_factorial</a:t>
            </a: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n, </a:t>
            </a:r>
            <a:r>
              <a:rPr lang="en-US" sz="1400" dirty="0" err="1" smtClean="0">
                <a:latin typeface="Consolas" panose="020B0609020204030204" pitchFamily="49" charset="0"/>
              </a:rPr>
              <a:t>int</a:t>
            </a:r>
            <a:r>
              <a:rPr lang="en-US" sz="1400" dirty="0" smtClean="0">
                <a:latin typeface="Consolas" panose="020B0609020204030204" pitchFamily="49" charset="0"/>
              </a:rPr>
              <a:t> k ) {</a:t>
            </a:r>
          </a:p>
          <a:p>
            <a:pPr marL="800100" lvl="2" indent="0">
              <a:buNone/>
            </a:pPr>
            <a:r>
              <a:rPr lang="en-US" sz="1400" dirty="0" smtClean="0">
                <a:latin typeface="Consolas" panose="020B0609020204030204" pitchFamily="49" charset="0"/>
              </a:rPr>
              <a:t>    assert( k &gt;= 0 );</a:t>
            </a: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return 0;</a:t>
            </a: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endParaRPr lang="en-US" sz="1600" dirty="0" smtClean="0">
              <a:latin typeface="Consolas" panose="020B0609020204030204" pitchFamily="49" charset="0"/>
            </a:endParaRPr>
          </a:p>
        </p:txBody>
      </p:sp>
      <p:sp>
        <p:nvSpPr>
          <p:cNvPr id="6" name="Rounded Rectangle 5"/>
          <p:cNvSpPr/>
          <p:nvPr/>
        </p:nvSpPr>
        <p:spPr>
          <a:xfrm>
            <a:off x="1259632" y="4005064"/>
            <a:ext cx="388843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259632" y="5322980"/>
            <a:ext cx="3960440" cy="10360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83103765"/>
      </p:ext>
    </p:extLst>
  </p:cSld>
  <p:clrMapOvr>
    <a:masterClrMapping/>
  </p:clrMapOvr>
  <mc:AlternateContent xmlns:mc="http://schemas.openxmlformats.org/markup-compatibility/2006">
    <mc:Choice xmlns:p14="http://schemas.microsoft.com/office/powerpoint/2010/main" Requires="p14">
      <p:transition spd="slow" p14:dur="2000" advTm="64045"/>
    </mc:Choice>
    <mc:Fallback>
      <p:transition spd="slow" advTm="6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Helper functions</a:t>
            </a:r>
            <a:endParaRPr lang="en-CA" dirty="0"/>
          </a:p>
        </p:txBody>
      </p:sp>
      <p:sp>
        <p:nvSpPr>
          <p:cNvPr id="3" name="Content Placeholder 2"/>
          <p:cNvSpPr>
            <a:spLocks noGrp="1"/>
          </p:cNvSpPr>
          <p:nvPr>
            <p:ph idx="1"/>
          </p:nvPr>
        </p:nvSpPr>
        <p:spPr/>
        <p:txBody>
          <a:bodyPr/>
          <a:lstStyle/>
          <a:p>
            <a:r>
              <a:rPr lang="en-US" dirty="0" smtClean="0"/>
              <a:t>You may always, at all times,</a:t>
            </a:r>
          </a:p>
          <a:p>
            <a:pPr marL="0" indent="0">
              <a:buNone/>
            </a:pPr>
            <a:r>
              <a:rPr lang="en-US" dirty="0"/>
              <a:t>	</a:t>
            </a:r>
            <a:r>
              <a:rPr lang="en-US" dirty="0" smtClean="0"/>
              <a:t>add any additional functions you may feel will simplify your life</a:t>
            </a:r>
          </a:p>
          <a:p>
            <a:pPr marL="0" indent="0">
              <a:buNone/>
            </a:pPr>
            <a:endParaRPr lang="en-US" dirty="0"/>
          </a:p>
          <a:p>
            <a:r>
              <a:rPr lang="en-US" dirty="0" smtClean="0"/>
              <a:t>If you every cut-and-paste code, always ask yourself if it would be better to split off the code and write a function</a:t>
            </a:r>
          </a:p>
          <a:p>
            <a:pPr lvl="1"/>
            <a:endParaRPr lang="en-US" sz="1300" dirty="0" smtClean="0">
              <a:latin typeface="Consolas" panose="020B0609020204030204" pitchFamily="49" charset="0"/>
            </a:endParaRPr>
          </a:p>
          <a:p>
            <a:pPr marL="800100" lvl="2" indent="0">
              <a:buNone/>
            </a:pPr>
            <a:endParaRPr lang="en-US" sz="1600" dirty="0" smtClean="0">
              <a:latin typeface="Consolas" panose="020B0609020204030204" pitchFamily="49" charset="0"/>
            </a:endParaRPr>
          </a:p>
        </p:txBody>
      </p:sp>
      <p:sp>
        <p:nvSpPr>
          <p:cNvPr id="4" name="TextBox 3"/>
          <p:cNvSpPr txBox="1"/>
          <p:nvPr/>
        </p:nvSpPr>
        <p:spPr>
          <a:xfrm>
            <a:off x="3076715" y="3573016"/>
            <a:ext cx="5626861" cy="1631216"/>
          </a:xfrm>
          <a:prstGeom prst="rect">
            <a:avLst/>
          </a:prstGeom>
          <a:noFill/>
        </p:spPr>
        <p:txBody>
          <a:bodyPr wrap="none" rtlCol="0">
            <a:spAutoFit/>
          </a:bodyPr>
          <a:lstStyle/>
          <a:p>
            <a:r>
              <a:rPr lang="en-US" sz="2000" dirty="0" smtClean="0">
                <a:solidFill>
                  <a:srgbClr val="0070C0"/>
                </a:solidFill>
                <a:latin typeface="Georgia" panose="02040502050405020303" pitchFamily="18" charset="0"/>
              </a:rPr>
              <a:t>You never need to ask</a:t>
            </a:r>
          </a:p>
          <a:p>
            <a:r>
              <a:rPr lang="en-US" sz="2000" dirty="0">
                <a:solidFill>
                  <a:srgbClr val="0070C0"/>
                </a:solidFill>
                <a:latin typeface="Georgia" panose="02040502050405020303" pitchFamily="18" charset="0"/>
              </a:rPr>
              <a:t>	</a:t>
            </a:r>
            <a:r>
              <a:rPr lang="en-US" sz="2000" dirty="0" smtClean="0">
                <a:solidFill>
                  <a:srgbClr val="0070C0"/>
                </a:solidFill>
                <a:latin typeface="Georgia" panose="02040502050405020303" pitchFamily="18" charset="0"/>
              </a:rPr>
              <a:t>“Can I write my own function?”</a:t>
            </a:r>
          </a:p>
          <a:p>
            <a:r>
              <a:rPr lang="en-US" sz="2000" dirty="0">
                <a:solidFill>
                  <a:srgbClr val="0070C0"/>
                </a:solidFill>
                <a:latin typeface="Georgia" panose="02040502050405020303" pitchFamily="18" charset="0"/>
              </a:rPr>
              <a:t>	</a:t>
            </a:r>
            <a:r>
              <a:rPr lang="en-US" sz="2000" dirty="0" smtClean="0">
                <a:solidFill>
                  <a:srgbClr val="0070C0"/>
                </a:solidFill>
                <a:latin typeface="Georgia" panose="02040502050405020303" pitchFamily="18" charset="0"/>
              </a:rPr>
              <a:t>“Can I add another function to my file?”</a:t>
            </a:r>
          </a:p>
          <a:p>
            <a:endParaRPr lang="en-US" sz="2000" dirty="0">
              <a:solidFill>
                <a:srgbClr val="0070C0"/>
              </a:solidFill>
              <a:latin typeface="Georgia" panose="02040502050405020303" pitchFamily="18" charset="0"/>
            </a:endParaRPr>
          </a:p>
          <a:p>
            <a:r>
              <a:rPr lang="en-US" sz="2000" dirty="0" smtClean="0">
                <a:solidFill>
                  <a:srgbClr val="0070C0"/>
                </a:solidFill>
                <a:latin typeface="Georgia" panose="02040502050405020303" pitchFamily="18" charset="0"/>
              </a:rPr>
              <a:t>Just be sure to submit it!</a:t>
            </a:r>
            <a:endParaRPr lang="en-CA" sz="2000" dirty="0">
              <a:solidFill>
                <a:srgbClr val="0070C0"/>
              </a:solidFill>
              <a:latin typeface="Georgia" panose="02040502050405020303"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68871009"/>
      </p:ext>
    </p:extLst>
  </p:cSld>
  <p:clrMapOvr>
    <a:masterClrMapping/>
  </p:clrMapOvr>
  <mc:AlternateContent xmlns:mc="http://schemas.openxmlformats.org/markup-compatibility/2006">
    <mc:Choice xmlns:p14="http://schemas.microsoft.com/office/powerpoint/2010/main" Requires="p14">
      <p:transition spd="slow" p14:dur="2000" advTm="70981"/>
    </mc:Choice>
    <mc:Fallback>
      <p:transition spd="slow" advTm="70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example</a:t>
            </a:r>
            <a:endParaRPr lang="en-CA" dirty="0"/>
          </a:p>
        </p:txBody>
      </p:sp>
      <p:sp>
        <p:nvSpPr>
          <p:cNvPr id="3" name="Content Placeholder 2"/>
          <p:cNvSpPr>
            <a:spLocks noGrp="1"/>
          </p:cNvSpPr>
          <p:nvPr>
            <p:ph idx="1"/>
          </p:nvPr>
        </p:nvSpPr>
        <p:spPr/>
        <p:txBody>
          <a:bodyPr/>
          <a:lstStyle/>
          <a:p>
            <a:r>
              <a:rPr lang="en-US" dirty="0" smtClean="0"/>
              <a:t>Suppose you were asked to author both </a:t>
            </a:r>
            <a:r>
              <a:rPr lang="en-US" cap="small" dirty="0" err="1" smtClean="0"/>
              <a:t>gcd</a:t>
            </a:r>
            <a:r>
              <a:rPr lang="en-US" dirty="0" smtClean="0"/>
              <a:t> and </a:t>
            </a:r>
            <a:r>
              <a:rPr lang="en-US" cap="small" dirty="0" smtClean="0"/>
              <a:t>lcm</a:t>
            </a:r>
            <a:r>
              <a:rPr lang="en-US" dirty="0" smtClean="0"/>
              <a:t> functions</a:t>
            </a:r>
            <a:endParaRPr lang="en-US" dirty="0" smtClean="0"/>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err="1" smtClean="0">
                <a:latin typeface="Consolas" panose="020B0609020204030204" pitchFamily="49" charset="0"/>
              </a:rPr>
              <a:t>gcd</a:t>
            </a: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m,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lcm( </a:t>
            </a:r>
            <a:r>
              <a:rPr lang="en-US" sz="1400" dirty="0" err="1" smtClean="0">
                <a:latin typeface="Consolas" panose="020B0609020204030204" pitchFamily="49" charset="0"/>
              </a:rPr>
              <a:t>int</a:t>
            </a:r>
            <a:r>
              <a:rPr lang="en-US" sz="1400" dirty="0" smtClean="0">
                <a:latin typeface="Consolas" panose="020B0609020204030204" pitchFamily="49" charset="0"/>
              </a:rPr>
              <a:t> m,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definitions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err="1" smtClean="0">
                <a:latin typeface="Consolas" panose="020B0609020204030204" pitchFamily="49" charset="0"/>
              </a:rPr>
              <a:t>gcd</a:t>
            </a: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m, </a:t>
            </a:r>
            <a:r>
              <a:rPr lang="en-US" sz="1400" dirty="0" err="1" smtClean="0">
                <a:latin typeface="Consolas" panose="020B0609020204030204" pitchFamily="49" charset="0"/>
              </a:rPr>
              <a:t>int</a:t>
            </a:r>
            <a:r>
              <a:rPr lang="en-US" sz="1400" dirty="0" smtClean="0">
                <a:latin typeface="Consolas" panose="020B0609020204030204" pitchFamily="49" charset="0"/>
              </a:rPr>
              <a:t> n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lcm( </a:t>
            </a:r>
            <a:r>
              <a:rPr lang="en-US" sz="1400" dirty="0" err="1" smtClean="0">
                <a:latin typeface="Consolas" panose="020B0609020204030204" pitchFamily="49" charset="0"/>
              </a:rPr>
              <a:t>int</a:t>
            </a:r>
            <a:r>
              <a:rPr lang="en-US" sz="1400" dirty="0" smtClean="0">
                <a:latin typeface="Consolas" panose="020B0609020204030204" pitchFamily="49" charset="0"/>
              </a:rPr>
              <a:t> m, </a:t>
            </a:r>
            <a:r>
              <a:rPr lang="en-US" sz="1400" dirty="0" err="1" smtClean="0">
                <a:latin typeface="Consolas" panose="020B0609020204030204" pitchFamily="49" charset="0"/>
              </a:rPr>
              <a:t>int</a:t>
            </a:r>
            <a:r>
              <a:rPr lang="en-US" sz="1400" dirty="0" smtClean="0">
                <a:latin typeface="Consolas" panose="020B0609020204030204" pitchFamily="49" charset="0"/>
              </a:rPr>
              <a:t> n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0;</a:t>
            </a:r>
          </a:p>
          <a:p>
            <a:pPr marL="800100" lvl="2" indent="0">
              <a:buNone/>
            </a:pPr>
            <a:r>
              <a:rPr lang="en-US" sz="1400" dirty="0">
                <a:latin typeface="Consolas" panose="020B0609020204030204" pitchFamily="49" charset="0"/>
              </a:rPr>
              <a:t>}</a:t>
            </a:r>
            <a:endParaRPr lang="en-US" sz="14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78167820"/>
      </p:ext>
    </p:extLst>
  </p:cSld>
  <p:clrMapOvr>
    <a:masterClrMapping/>
  </p:clrMapOvr>
  <mc:AlternateContent xmlns:mc="http://schemas.openxmlformats.org/markup-compatibility/2006">
    <mc:Choice xmlns:p14="http://schemas.microsoft.com/office/powerpoint/2010/main" Requires="p14">
      <p:transition spd="slow" p14:dur="2000" advTm="25822"/>
    </mc:Choice>
    <mc:Fallback>
      <p:transition spd="slow" advTm="2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parameter operations</a:t>
            </a:r>
            <a:endParaRPr lang="en-CA" dirty="0"/>
          </a:p>
        </p:txBody>
      </p:sp>
      <p:sp>
        <p:nvSpPr>
          <p:cNvPr id="3" name="Content Placeholder 2"/>
          <p:cNvSpPr>
            <a:spLocks noGrp="1"/>
          </p:cNvSpPr>
          <p:nvPr>
            <p:ph idx="1"/>
          </p:nvPr>
        </p:nvSpPr>
        <p:spPr/>
        <p:txBody>
          <a:bodyPr/>
          <a:lstStyle/>
          <a:p>
            <a:r>
              <a:rPr lang="en-US" dirty="0" smtClean="0"/>
              <a:t>Next, you may deduce from the project description that </a:t>
            </a:r>
          </a:p>
          <a:p>
            <a:endParaRPr lang="en-US" dirty="0"/>
          </a:p>
          <a:p>
            <a:pPr marL="0" indent="0">
              <a:buNone/>
            </a:pPr>
            <a:endParaRPr lang="en-US" dirty="0" smtClean="0"/>
          </a:p>
          <a:p>
            <a:pPr marL="0" indent="0">
              <a:buNone/>
            </a:pPr>
            <a:r>
              <a:rPr lang="en-US" dirty="0"/>
              <a:t> </a:t>
            </a:r>
            <a:r>
              <a:rPr lang="en-US" dirty="0" smtClean="0"/>
              <a:t>     and that </a:t>
            </a:r>
          </a:p>
          <a:p>
            <a:pPr marL="0" indent="0">
              <a:buNone/>
            </a:pPr>
            <a:endParaRPr lang="en-US" dirty="0"/>
          </a:p>
          <a:p>
            <a:pPr marL="0" indent="0">
              <a:buNone/>
            </a:pPr>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685341779"/>
              </p:ext>
            </p:extLst>
          </p:nvPr>
        </p:nvGraphicFramePr>
        <p:xfrm>
          <a:off x="3203848" y="2060848"/>
          <a:ext cx="2690813" cy="496887"/>
        </p:xfrm>
        <a:graphic>
          <a:graphicData uri="http://schemas.openxmlformats.org/presentationml/2006/ole">
            <mc:AlternateContent xmlns:mc="http://schemas.openxmlformats.org/markup-compatibility/2006">
              <mc:Choice xmlns:v="urn:schemas-microsoft-com:vml" Requires="v">
                <p:oleObj spid="_x0000_s2063" name="Equation" r:id="rId6" imgW="1384200" imgH="253800" progId="Equation.DSMT4">
                  <p:embed/>
                </p:oleObj>
              </mc:Choice>
              <mc:Fallback>
                <p:oleObj name="Equation" r:id="rId6" imgW="1384200" imgH="253800" progId="Equation.DSMT4">
                  <p:embed/>
                  <p:pic>
                    <p:nvPicPr>
                      <p:cNvPr id="0" name="Object 4"/>
                      <p:cNvPicPr>
                        <a:picLocks noChangeAspect="1" noChangeArrowheads="1"/>
                      </p:cNvPicPr>
                      <p:nvPr/>
                    </p:nvPicPr>
                    <p:blipFill>
                      <a:blip r:embed="rId7"/>
                      <a:srcRect/>
                      <a:stretch>
                        <a:fillRect/>
                      </a:stretch>
                    </p:blipFill>
                    <p:spPr bwMode="auto">
                      <a:xfrm>
                        <a:off x="3203848" y="2060848"/>
                        <a:ext cx="2690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94674921"/>
              </p:ext>
            </p:extLst>
          </p:nvPr>
        </p:nvGraphicFramePr>
        <p:xfrm>
          <a:off x="3851920" y="3140968"/>
          <a:ext cx="1555750" cy="446087"/>
        </p:xfrm>
        <a:graphic>
          <a:graphicData uri="http://schemas.openxmlformats.org/presentationml/2006/ole">
            <mc:AlternateContent xmlns:mc="http://schemas.openxmlformats.org/markup-compatibility/2006">
              <mc:Choice xmlns:v="urn:schemas-microsoft-com:vml" Requires="v">
                <p:oleObj spid="_x0000_s2064" name="Equation" r:id="rId8" imgW="799920" imgH="228600" progId="Equation.DSMT4">
                  <p:embed/>
                </p:oleObj>
              </mc:Choice>
              <mc:Fallback>
                <p:oleObj name="Equation" r:id="rId8" imgW="799920" imgH="228600" progId="Equation.DSMT4">
                  <p:embed/>
                  <p:pic>
                    <p:nvPicPr>
                      <p:cNvPr id="0" name=""/>
                      <p:cNvPicPr>
                        <a:picLocks noChangeAspect="1" noChangeArrowheads="1"/>
                      </p:cNvPicPr>
                      <p:nvPr/>
                    </p:nvPicPr>
                    <p:blipFill>
                      <a:blip r:embed="rId9"/>
                      <a:srcRect/>
                      <a:stretch>
                        <a:fillRect/>
                      </a:stretch>
                    </p:blipFill>
                    <p:spPr bwMode="auto">
                      <a:xfrm>
                        <a:off x="3851920" y="3140968"/>
                        <a:ext cx="15557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3914213930"/>
      </p:ext>
    </p:extLst>
  </p:cSld>
  <p:clrMapOvr>
    <a:masterClrMapping/>
  </p:clrMapOvr>
  <mc:AlternateContent xmlns:mc="http://schemas.openxmlformats.org/markup-compatibility/2006">
    <mc:Choice xmlns:p14="http://schemas.microsoft.com/office/powerpoint/2010/main" Requires="p14">
      <p:transition spd="slow" p14:dur="2000" advTm="34686"/>
    </mc:Choice>
    <mc:Fallback>
      <p:transition spd="slow" advTm="34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parameter operations</a:t>
            </a:r>
            <a:endParaRPr lang="en-CA" dirty="0"/>
          </a:p>
        </p:txBody>
      </p:sp>
      <p:sp>
        <p:nvSpPr>
          <p:cNvPr id="3" name="Content Placeholder 2"/>
          <p:cNvSpPr>
            <a:spLocks noGrp="1"/>
          </p:cNvSpPr>
          <p:nvPr>
            <p:ph idx="1"/>
          </p:nvPr>
        </p:nvSpPr>
        <p:spPr/>
        <p:txBody>
          <a:bodyPr/>
          <a:lstStyle/>
          <a:p>
            <a:r>
              <a:rPr lang="en-US" dirty="0" smtClean="0"/>
              <a:t>Thus, we add an absolute-value function</a:t>
            </a:r>
            <a:endParaRPr lang="en-US" dirty="0" smtClean="0"/>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err="1" smtClean="0">
                <a:latin typeface="Consolas" panose="020B0609020204030204" pitchFamily="49" charset="0"/>
              </a:rPr>
              <a:t>gcd</a:t>
            </a: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m,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lcm( </a:t>
            </a:r>
            <a:r>
              <a:rPr lang="en-US" sz="1400" dirty="0" err="1" smtClean="0">
                <a:latin typeface="Consolas" panose="020B0609020204030204" pitchFamily="49" charset="0"/>
              </a:rPr>
              <a:t>int</a:t>
            </a:r>
            <a:r>
              <a:rPr lang="en-US" sz="1400" dirty="0" smtClean="0">
                <a:latin typeface="Consolas" panose="020B0609020204030204" pitchFamily="49" charset="0"/>
              </a:rPr>
              <a:t> m,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abs(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definitions</a:t>
            </a:r>
          </a:p>
          <a:p>
            <a:pPr marL="800100" lvl="2" indent="0">
              <a:buNone/>
            </a:pPr>
            <a:r>
              <a:rPr lang="en-US" sz="1400" dirty="0" smtClean="0">
                <a:latin typeface="Consolas" panose="020B0609020204030204" pitchFamily="49" charset="0"/>
              </a:rPr>
              <a:t>//   ...other function definitions go here...</a:t>
            </a:r>
          </a:p>
          <a:p>
            <a:pPr marL="800100" lvl="2" indent="0">
              <a:buNone/>
            </a:pPr>
            <a:endParaRPr lang="en-US" sz="1400" dirty="0">
              <a:latin typeface="Consolas" panose="020B0609020204030204" pitchFamily="49" charset="0"/>
            </a:endParaRP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abs( </a:t>
            </a:r>
            <a:r>
              <a:rPr lang="en-US" sz="1400" dirty="0" err="1" smtClean="0">
                <a:latin typeface="Consolas" panose="020B0609020204030204" pitchFamily="49" charset="0"/>
              </a:rPr>
              <a:t>int</a:t>
            </a:r>
            <a:r>
              <a:rPr lang="en-US" sz="1400" dirty="0" smtClean="0">
                <a:latin typeface="Consolas" panose="020B0609020204030204" pitchFamily="49" charset="0"/>
              </a:rPr>
              <a:t> n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if ( n &gt;= 0 )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n;</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else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–n;</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r>
              <a:rPr lang="en-US" sz="1400" dirty="0">
                <a:latin typeface="Consolas" panose="020B0609020204030204" pitchFamily="49" charset="0"/>
              </a:rPr>
              <a:t>}</a:t>
            </a:r>
            <a:endParaRPr lang="en-US" sz="14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56286232"/>
      </p:ext>
    </p:extLst>
  </p:cSld>
  <p:clrMapOvr>
    <a:masterClrMapping/>
  </p:clrMapOvr>
  <mc:AlternateContent xmlns:mc="http://schemas.openxmlformats.org/markup-compatibility/2006">
    <mc:Choice xmlns:p14="http://schemas.microsoft.com/office/powerpoint/2010/main" Requires="p14">
      <p:transition spd="slow" p14:dur="2000" advTm="56817"/>
    </mc:Choice>
    <mc:Fallback>
      <p:transition spd="slow" advTm="56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parameter operations</a:t>
            </a:r>
            <a:endParaRPr lang="en-CA" dirty="0"/>
          </a:p>
        </p:txBody>
      </p:sp>
      <p:sp>
        <p:nvSpPr>
          <p:cNvPr id="3" name="Content Placeholder 2"/>
          <p:cNvSpPr>
            <a:spLocks noGrp="1"/>
          </p:cNvSpPr>
          <p:nvPr>
            <p:ph idx="1"/>
          </p:nvPr>
        </p:nvSpPr>
        <p:spPr/>
        <p:txBody>
          <a:bodyPr/>
          <a:lstStyle/>
          <a:p>
            <a:r>
              <a:rPr lang="en-US" dirty="0" smtClean="0"/>
              <a:t>We can now update our implementations:</a:t>
            </a:r>
            <a:endParaRPr lang="en-US" dirty="0" smtClean="0"/>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err="1" smtClean="0">
                <a:latin typeface="Consolas" panose="020B0609020204030204" pitchFamily="49" charset="0"/>
              </a:rPr>
              <a:t>gcd</a:t>
            </a: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m, </a:t>
            </a:r>
            <a:r>
              <a:rPr lang="en-US" sz="1400" dirty="0" err="1" smtClean="0">
                <a:latin typeface="Consolas" panose="020B0609020204030204" pitchFamily="49" charset="0"/>
              </a:rPr>
              <a:t>int</a:t>
            </a:r>
            <a:r>
              <a:rPr lang="en-US" sz="1400" dirty="0" smtClean="0">
                <a:latin typeface="Consolas" panose="020B0609020204030204" pitchFamily="49" charset="0"/>
              </a:rPr>
              <a:t> n ) {</a:t>
            </a:r>
          </a:p>
          <a:p>
            <a:pPr marL="800100" lvl="2" indent="0">
              <a:buNone/>
            </a:pPr>
            <a:r>
              <a:rPr lang="en-US" sz="1400" dirty="0" smtClean="0">
                <a:latin typeface="Consolas" panose="020B0609020204030204" pitchFamily="49" charset="0"/>
              </a:rPr>
              <a:t>    m = abs( m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n = abs( n );</a:t>
            </a: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assert( (m &gt;= 0) &amp;&amp; (n &gt;= 0) );</a:t>
            </a:r>
          </a:p>
          <a:p>
            <a:pPr marL="800100" lvl="2" indent="0">
              <a:buNone/>
            </a:pP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lcm( </a:t>
            </a:r>
            <a:r>
              <a:rPr lang="en-US" sz="1400" dirty="0" err="1" smtClean="0">
                <a:latin typeface="Consolas" panose="020B0609020204030204" pitchFamily="49" charset="0"/>
              </a:rPr>
              <a:t>int</a:t>
            </a:r>
            <a:r>
              <a:rPr lang="en-US" sz="1400" dirty="0" smtClean="0">
                <a:latin typeface="Consolas" panose="020B0609020204030204" pitchFamily="49" charset="0"/>
              </a:rPr>
              <a:t> m, </a:t>
            </a:r>
            <a:r>
              <a:rPr lang="en-US" sz="1400" dirty="0" err="1" smtClean="0">
                <a:latin typeface="Consolas" panose="020B0609020204030204" pitchFamily="49" charset="0"/>
              </a:rPr>
              <a:t>int</a:t>
            </a:r>
            <a:r>
              <a:rPr lang="en-US" sz="1400" dirty="0" smtClean="0">
                <a:latin typeface="Consolas" panose="020B0609020204030204" pitchFamily="49" charset="0"/>
              </a:rPr>
              <a:t> n ) {</a:t>
            </a: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m = abs( m );</a:t>
            </a:r>
          </a:p>
          <a:p>
            <a:pPr marL="800100" lvl="2" indent="0">
              <a:buNone/>
            </a:pPr>
            <a:r>
              <a:rPr lang="en-US" sz="1400" dirty="0">
                <a:latin typeface="Consolas" panose="020B0609020204030204" pitchFamily="49" charset="0"/>
              </a:rPr>
              <a:t>    n = abs( n </a:t>
            </a:r>
            <a:r>
              <a:rPr lang="en-US" sz="1400" dirty="0" smtClean="0">
                <a:latin typeface="Consolas" panose="020B0609020204030204" pitchFamily="49" charset="0"/>
              </a:rPr>
              <a:t>);</a:t>
            </a:r>
          </a:p>
          <a:p>
            <a:pPr marL="800100" lvl="2" indent="0">
              <a:buNone/>
            </a:pP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assert( (m &gt;= 0) &amp;&amp; (n &gt;= 0) );</a:t>
            </a:r>
            <a:endParaRPr lang="en-US" sz="1400" dirty="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a:latin typeface="Consolas" panose="020B0609020204030204" pitchFamily="49" charset="0"/>
              </a:rPr>
              <a:t>}</a:t>
            </a:r>
            <a:endParaRPr lang="en-US" sz="1400" dirty="0" smtClean="0">
              <a:latin typeface="Consolas" panose="020B0609020204030204" pitchFamily="49" charset="0"/>
            </a:endParaRPr>
          </a:p>
        </p:txBody>
      </p:sp>
      <p:sp>
        <p:nvSpPr>
          <p:cNvPr id="6" name="Rounded Rectangle 5"/>
          <p:cNvSpPr/>
          <p:nvPr/>
        </p:nvSpPr>
        <p:spPr>
          <a:xfrm>
            <a:off x="1659022" y="2204864"/>
            <a:ext cx="1400810"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659022" y="2996952"/>
            <a:ext cx="320101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56713002"/>
      </p:ext>
    </p:extLst>
  </p:cSld>
  <p:clrMapOvr>
    <a:masterClrMapping/>
  </p:clrMapOvr>
  <mc:AlternateContent xmlns:mc="http://schemas.openxmlformats.org/markup-compatibility/2006">
    <mc:Choice xmlns:p14="http://schemas.microsoft.com/office/powerpoint/2010/main" Requires="p14">
      <p:transition spd="slow" p14:dur="2000" advTm="71644"/>
    </mc:Choice>
    <mc:Fallback>
      <p:transition spd="slow" advTm="7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6" grpId="0" animBg="1"/>
      <p:bldP spid="6" grpId="1"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first, or hard first?</a:t>
            </a:r>
            <a:endParaRPr lang="en-CA" dirty="0"/>
          </a:p>
        </p:txBody>
      </p:sp>
      <p:sp>
        <p:nvSpPr>
          <p:cNvPr id="3" name="Content Placeholder 2"/>
          <p:cNvSpPr>
            <a:spLocks noGrp="1"/>
          </p:cNvSpPr>
          <p:nvPr>
            <p:ph idx="1"/>
          </p:nvPr>
        </p:nvSpPr>
        <p:spPr/>
        <p:txBody>
          <a:bodyPr/>
          <a:lstStyle/>
          <a:p>
            <a:r>
              <a:rPr lang="en-US" dirty="0" smtClean="0"/>
              <a:t>Next, focus on authoring one function at a time:</a:t>
            </a:r>
          </a:p>
          <a:p>
            <a:pPr lvl="1"/>
            <a:r>
              <a:rPr lang="en-US" dirty="0" smtClean="0"/>
              <a:t>If there is an easy one, do it first:</a:t>
            </a:r>
          </a:p>
          <a:p>
            <a:pPr marL="457200" lvl="1" indent="0">
              <a:buNone/>
            </a:pPr>
            <a:endParaRPr lang="en-US" dirty="0"/>
          </a:p>
          <a:p>
            <a:pPr marL="800100" lvl="2" indent="0">
              <a:buNone/>
            </a:pPr>
            <a:r>
              <a:rPr lang="en-US" sz="1400" dirty="0" err="1">
                <a:latin typeface="Consolas" panose="020B0609020204030204" pitchFamily="49" charset="0"/>
              </a:rPr>
              <a:t>int</a:t>
            </a:r>
            <a:r>
              <a:rPr lang="en-US" sz="1400" dirty="0">
                <a:latin typeface="Consolas" panose="020B0609020204030204" pitchFamily="49" charset="0"/>
              </a:rPr>
              <a:t> lcm( </a:t>
            </a:r>
            <a:r>
              <a:rPr lang="en-US" sz="1400" dirty="0" err="1">
                <a:latin typeface="Consolas" panose="020B0609020204030204" pitchFamily="49" charset="0"/>
              </a:rPr>
              <a:t>int</a:t>
            </a:r>
            <a:r>
              <a:rPr lang="en-US" sz="1400" dirty="0">
                <a:latin typeface="Consolas" panose="020B0609020204030204" pitchFamily="49" charset="0"/>
              </a:rPr>
              <a:t> m, </a:t>
            </a:r>
            <a:r>
              <a:rPr lang="en-US" sz="1400" dirty="0" err="1">
                <a:latin typeface="Consolas" panose="020B0609020204030204" pitchFamily="49" charset="0"/>
              </a:rPr>
              <a:t>int</a:t>
            </a:r>
            <a:r>
              <a:rPr lang="en-US" sz="1400" dirty="0">
                <a:latin typeface="Consolas" panose="020B0609020204030204" pitchFamily="49" charset="0"/>
              </a:rPr>
              <a:t> n ) {</a:t>
            </a:r>
          </a:p>
          <a:p>
            <a:pPr marL="800100" lvl="2" indent="0">
              <a:buNone/>
            </a:pPr>
            <a:r>
              <a:rPr lang="en-US" sz="1400" dirty="0">
                <a:latin typeface="Consolas" panose="020B0609020204030204" pitchFamily="49" charset="0"/>
              </a:rPr>
              <a:t>    m = abs( m );</a:t>
            </a:r>
          </a:p>
          <a:p>
            <a:pPr marL="800100" lvl="2" indent="0">
              <a:buNone/>
            </a:pPr>
            <a:r>
              <a:rPr lang="en-US" sz="1400" dirty="0">
                <a:latin typeface="Consolas" panose="020B0609020204030204" pitchFamily="49" charset="0"/>
              </a:rPr>
              <a:t>    n = abs( n );</a:t>
            </a:r>
          </a:p>
          <a:p>
            <a:pPr marL="800100" lvl="2" indent="0">
              <a:buNone/>
            </a:pP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    assert( (m &gt;= 0) &amp;&amp; (n &gt;= 0) );</a:t>
            </a:r>
          </a:p>
          <a:p>
            <a:pPr marL="800100" lvl="2" indent="0">
              <a:buNone/>
            </a:pP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    return </a:t>
            </a:r>
            <a:r>
              <a:rPr lang="en-US" sz="1400" dirty="0" smtClean="0">
                <a:latin typeface="Consolas" panose="020B0609020204030204" pitchFamily="49" charset="0"/>
              </a:rPr>
              <a:t>(m*n)/</a:t>
            </a:r>
            <a:r>
              <a:rPr lang="en-US" sz="1400" dirty="0" err="1" smtClean="0">
                <a:latin typeface="Consolas" panose="020B0609020204030204" pitchFamily="49" charset="0"/>
              </a:rPr>
              <a:t>gcd</a:t>
            </a:r>
            <a:r>
              <a:rPr lang="en-US" sz="1400" dirty="0" smtClean="0">
                <a:latin typeface="Consolas" panose="020B0609020204030204" pitchFamily="49" charset="0"/>
              </a:rPr>
              <a:t>( m, n );</a:t>
            </a: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a:t>
            </a:r>
          </a:p>
          <a:p>
            <a:pPr marL="457200" lvl="1" indent="0">
              <a:buNone/>
            </a:pPr>
            <a:endParaRPr lang="en-US" dirty="0" smtClean="0"/>
          </a:p>
          <a:p>
            <a:endParaRPr lang="en-US" dirty="0"/>
          </a:p>
          <a:p>
            <a:endParaRPr lang="en-CA" dirty="0"/>
          </a:p>
        </p:txBody>
      </p:sp>
      <p:sp>
        <p:nvSpPr>
          <p:cNvPr id="6" name="Rounded Rectangle 5"/>
          <p:cNvSpPr/>
          <p:nvPr/>
        </p:nvSpPr>
        <p:spPr>
          <a:xfrm>
            <a:off x="1680794" y="4203510"/>
            <a:ext cx="260317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43244815"/>
      </p:ext>
    </p:extLst>
  </p:cSld>
  <p:clrMapOvr>
    <a:masterClrMapping/>
  </p:clrMapOvr>
  <mc:AlternateContent xmlns:mc="http://schemas.openxmlformats.org/markup-compatibility/2006">
    <mc:Choice xmlns:p14="http://schemas.microsoft.com/office/powerpoint/2010/main" Requires="p14">
      <p:transition spd="slow" p14:dur="2000" advTm="64624"/>
    </mc:Choice>
    <mc:Fallback>
      <p:transition spd="slow" advTm="6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Default return values</a:t>
            </a:r>
            <a:endParaRPr lang="en-CA" dirty="0"/>
          </a:p>
        </p:txBody>
      </p:sp>
      <p:sp>
        <p:nvSpPr>
          <p:cNvPr id="3" name="Content Placeholder 2"/>
          <p:cNvSpPr>
            <a:spLocks noGrp="1"/>
          </p:cNvSpPr>
          <p:nvPr>
            <p:ph idx="1"/>
          </p:nvPr>
        </p:nvSpPr>
        <p:spPr/>
        <p:txBody>
          <a:bodyPr/>
          <a:lstStyle/>
          <a:p>
            <a:r>
              <a:rPr lang="en-US" dirty="0" smtClean="0"/>
              <a:t>Other skeletons depend on what is being returned:</a:t>
            </a:r>
          </a:p>
          <a:p>
            <a:pPr marL="800100" lvl="2" indent="0">
              <a:buNone/>
            </a:pPr>
            <a:r>
              <a:rPr lang="en-US" sz="1400" dirty="0" smtClean="0">
                <a:latin typeface="Consolas" panose="020B0609020204030204" pitchFamily="49" charset="0"/>
              </a:rPr>
              <a:t>void function_name_1( …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a:t>
            </a:r>
          </a:p>
          <a:p>
            <a:pPr marL="800100" lvl="2" indent="0">
              <a:buNone/>
            </a:pP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double </a:t>
            </a:r>
            <a:r>
              <a:rPr lang="en-US" sz="1400" dirty="0" smtClean="0">
                <a:latin typeface="Consolas" panose="020B0609020204030204" pitchFamily="49" charset="0"/>
              </a:rPr>
              <a:t>function_name_2( </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return 0.0;</a:t>
            </a: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char function_name_3( </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return </a:t>
            </a:r>
            <a:r>
              <a:rPr lang="en-US" sz="1400" dirty="0" smtClean="0">
                <a:latin typeface="Consolas" panose="020B0609020204030204" pitchFamily="49" charset="0"/>
              </a:rPr>
              <a:t>'\0';</a:t>
            </a: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bool function_name_4( </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return </a:t>
            </a:r>
            <a:r>
              <a:rPr lang="en-US" sz="1400" dirty="0" smtClean="0">
                <a:latin typeface="Consolas" panose="020B0609020204030204" pitchFamily="49" charset="0"/>
              </a:rPr>
              <a:t>false;</a:t>
            </a: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err="1" smtClean="0">
                <a:latin typeface="Consolas" panose="020B0609020204030204" pitchFamily="49" charset="0"/>
              </a:rPr>
              <a:t>std</a:t>
            </a:r>
            <a:r>
              <a:rPr lang="en-US" sz="1400" dirty="0" smtClean="0">
                <a:latin typeface="Consolas" panose="020B0609020204030204" pitchFamily="49" charset="0"/>
              </a:rPr>
              <a:t>::string function_name_5( …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a:t>
            </a:r>
          </a:p>
          <a:p>
            <a:pPr marL="800100" lvl="2" indent="0">
              <a:buNone/>
            </a:pPr>
            <a:r>
              <a:rPr lang="en-US" sz="1400" dirty="0">
                <a:latin typeface="Consolas" panose="020B0609020204030204" pitchFamily="49" charset="0"/>
              </a:rPr>
              <a:t>}</a:t>
            </a:r>
            <a:endParaRPr lang="en-US" sz="1400" dirty="0" smtClean="0">
              <a:latin typeface="Consolas" panose="020B0609020204030204" pitchFamily="49" charset="0"/>
            </a:endParaRPr>
          </a:p>
          <a:p>
            <a:pPr marL="0" indent="0">
              <a:buNone/>
            </a:pPr>
            <a:endParaRPr lang="en-CA" sz="1600" dirty="0"/>
          </a:p>
        </p:txBody>
      </p:sp>
      <p:sp>
        <p:nvSpPr>
          <p:cNvPr id="5" name="Rounded Rectangle 4"/>
          <p:cNvSpPr/>
          <p:nvPr/>
        </p:nvSpPr>
        <p:spPr>
          <a:xfrm>
            <a:off x="1637250" y="2215750"/>
            <a:ext cx="84232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637250" y="3245634"/>
            <a:ext cx="127437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630558" y="4271324"/>
            <a:ext cx="127437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623866" y="5297014"/>
            <a:ext cx="143596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617174" y="6322704"/>
            <a:ext cx="122663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25748138"/>
      </p:ext>
    </p:extLst>
  </p:cSld>
  <p:clrMapOvr>
    <a:masterClrMapping/>
  </p:clrMapOvr>
  <mc:AlternateContent xmlns:mc="http://schemas.openxmlformats.org/markup-compatibility/2006">
    <mc:Choice xmlns:p14="http://schemas.microsoft.com/office/powerpoint/2010/main" Requires="p14">
      <p:transition spd="slow" p14:dur="2000" advTm="67497"/>
    </mc:Choice>
    <mc:Fallback>
      <p:transition spd="slow" advTm="6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Default return values</a:t>
            </a:r>
            <a:endParaRPr lang="en-CA" dirty="0"/>
          </a:p>
        </p:txBody>
      </p:sp>
      <p:sp>
        <p:nvSpPr>
          <p:cNvPr id="3" name="Content Placeholder 2"/>
          <p:cNvSpPr>
            <a:spLocks noGrp="1"/>
          </p:cNvSpPr>
          <p:nvPr>
            <p:ph idx="1"/>
          </p:nvPr>
        </p:nvSpPr>
        <p:spPr/>
        <p:txBody>
          <a:bodyPr/>
          <a:lstStyle/>
          <a:p>
            <a:r>
              <a:rPr lang="en-US" dirty="0" smtClean="0"/>
              <a:t>Other skeletons depend on what is being returned:</a:t>
            </a:r>
          </a:p>
          <a:p>
            <a:pPr marL="800100" lvl="2" indent="0">
              <a:buNone/>
            </a:pPr>
            <a:r>
              <a:rPr lang="en-US" sz="1400" dirty="0" smtClean="0">
                <a:latin typeface="Consolas" panose="020B0609020204030204" pitchFamily="49" charset="0"/>
              </a:rPr>
              <a:t>void function_name_1( …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a:t>
            </a:r>
          </a:p>
          <a:p>
            <a:pPr marL="800100" lvl="2" indent="0">
              <a:buNone/>
            </a:pP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double </a:t>
            </a:r>
            <a:r>
              <a:rPr lang="en-US" sz="1400" dirty="0" smtClean="0">
                <a:latin typeface="Consolas" panose="020B0609020204030204" pitchFamily="49" charset="0"/>
              </a:rPr>
              <a:t>function_name_2( </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return </a:t>
            </a:r>
            <a:r>
              <a:rPr lang="en-US" sz="1400" dirty="0" smtClean="0">
                <a:latin typeface="Consolas" panose="020B0609020204030204" pitchFamily="49" charset="0"/>
              </a:rPr>
              <a:t>1.23456789;</a:t>
            </a: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char function_name_3( </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return </a:t>
            </a:r>
            <a:r>
              <a:rPr lang="en-US" sz="1400" dirty="0" smtClean="0">
                <a:latin typeface="Consolas" panose="020B0609020204030204" pitchFamily="49" charset="0"/>
              </a:rPr>
              <a:t>' ';</a:t>
            </a: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bool function_name_4( </a:t>
            </a:r>
            <a:r>
              <a:rPr lang="en-US" sz="1400" dirty="0">
                <a:latin typeface="Consolas" panose="020B0609020204030204" pitchFamily="49" charset="0"/>
              </a:rPr>
              <a:t>… ) {</a:t>
            </a:r>
          </a:p>
          <a:p>
            <a:pPr marL="800100" lvl="2" indent="0">
              <a:buNone/>
            </a:pPr>
            <a:r>
              <a:rPr lang="en-US" sz="1400" dirty="0">
                <a:latin typeface="Consolas" panose="020B0609020204030204" pitchFamily="49" charset="0"/>
              </a:rPr>
              <a:t>    return </a:t>
            </a:r>
            <a:r>
              <a:rPr lang="en-US" sz="1400" dirty="0" smtClean="0">
                <a:latin typeface="Consolas" panose="020B0609020204030204" pitchFamily="49" charset="0"/>
              </a:rPr>
              <a:t>true;</a:t>
            </a:r>
            <a:endParaRPr lang="en-US" sz="1400" dirty="0">
              <a:latin typeface="Consolas" panose="020B0609020204030204" pitchFamily="49" charset="0"/>
            </a:endParaRP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err="1" smtClean="0">
                <a:latin typeface="Consolas" panose="020B0609020204030204" pitchFamily="49" charset="0"/>
              </a:rPr>
              <a:t>std</a:t>
            </a:r>
            <a:r>
              <a:rPr lang="en-US" sz="1400" dirty="0" smtClean="0">
                <a:latin typeface="Consolas" panose="020B0609020204030204" pitchFamily="49" charset="0"/>
              </a:rPr>
              <a:t>::string function_name_5( …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"Bob's your uncle.";</a:t>
            </a:r>
          </a:p>
          <a:p>
            <a:pPr marL="800100" lvl="2" indent="0">
              <a:buNone/>
            </a:pPr>
            <a:r>
              <a:rPr lang="en-US" sz="1400" dirty="0">
                <a:latin typeface="Consolas" panose="020B0609020204030204" pitchFamily="49" charset="0"/>
              </a:rPr>
              <a:t>}</a:t>
            </a:r>
            <a:endParaRPr lang="en-US" sz="1400" dirty="0" smtClean="0">
              <a:latin typeface="Consolas" panose="020B0609020204030204" pitchFamily="49" charset="0"/>
            </a:endParaRPr>
          </a:p>
          <a:p>
            <a:pPr marL="0" indent="0">
              <a:buNone/>
            </a:pPr>
            <a:endParaRPr lang="en-CA" sz="16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59948136"/>
      </p:ext>
    </p:extLst>
  </p:cSld>
  <p:clrMapOvr>
    <a:masterClrMapping/>
  </p:clrMapOvr>
  <mc:AlternateContent xmlns:mc="http://schemas.openxmlformats.org/markup-compatibility/2006">
    <mc:Choice xmlns:p14="http://schemas.microsoft.com/office/powerpoint/2010/main" Requires="p14">
      <p:transition spd="slow" p14:dur="2000" advTm="40746"/>
    </mc:Choice>
    <mc:Fallback>
      <p:transition spd="slow" advTm="40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Know to start with a code skeleton that compiles</a:t>
            </a:r>
            <a:endParaRPr lang="en-US" dirty="0"/>
          </a:p>
          <a:p>
            <a:pPr lvl="1"/>
            <a:r>
              <a:rPr lang="en-US" dirty="0" smtClean="0"/>
              <a:t>Check the parameters</a:t>
            </a:r>
          </a:p>
          <a:p>
            <a:pPr lvl="2"/>
            <a:r>
              <a:rPr lang="en-US" dirty="0" smtClean="0"/>
              <a:t>Make sure it compiles</a:t>
            </a:r>
            <a:endParaRPr lang="en-US" dirty="0" smtClean="0"/>
          </a:p>
          <a:p>
            <a:pPr lvl="1"/>
            <a:r>
              <a:rPr lang="en-US" dirty="0" smtClean="0"/>
              <a:t>Consider adding helper functions</a:t>
            </a:r>
          </a:p>
          <a:p>
            <a:pPr lvl="2"/>
            <a:r>
              <a:rPr lang="en-US" dirty="0" smtClean="0"/>
              <a:t>Make sure it compiles</a:t>
            </a:r>
          </a:p>
          <a:p>
            <a:pPr lvl="1"/>
            <a:r>
              <a:rPr lang="en-US" dirty="0" smtClean="0"/>
              <a:t>Consider if it is appropriate to start with the easiest functions first</a:t>
            </a:r>
          </a:p>
          <a:p>
            <a:pPr lvl="2"/>
            <a:r>
              <a:rPr lang="en-US" dirty="0" smtClean="0"/>
              <a:t>Make sure it compiles—even if it doesn’t return the right answer</a:t>
            </a:r>
            <a:endParaRPr lang="en-US"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74408"/>
    </mc:Choice>
    <mc:Fallback>
      <p:transition spd="slow" advTm="7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This is the </a:t>
            </a:r>
            <a:r>
              <a:rPr lang="en-CA" dirty="0" smtClean="0"/>
              <a:t>second in </a:t>
            </a:r>
            <a:r>
              <a:rPr lang="en-CA" dirty="0" smtClean="0"/>
              <a:t>a sequence of six topics on</a:t>
            </a:r>
          </a:p>
          <a:p>
            <a:pPr lvl="1"/>
            <a:r>
              <a:rPr lang="en-US" dirty="0"/>
              <a:t>C assertions</a:t>
            </a:r>
          </a:p>
          <a:p>
            <a:pPr lvl="1"/>
            <a:r>
              <a:rPr lang="en-US" dirty="0" smtClean="0"/>
              <a:t>Code development strategies</a:t>
            </a:r>
          </a:p>
          <a:p>
            <a:pPr lvl="1"/>
            <a:r>
              <a:rPr lang="en-US" dirty="0" smtClean="0"/>
              <a:t>Testing</a:t>
            </a:r>
            <a:endParaRPr lang="en-US" dirty="0"/>
          </a:p>
          <a:p>
            <a:pPr lvl="1"/>
            <a:r>
              <a:rPr lang="en-US" dirty="0" smtClean="0"/>
              <a:t>Commenting your code</a:t>
            </a:r>
          </a:p>
          <a:p>
            <a:pPr lvl="1"/>
            <a:r>
              <a:rPr lang="en-US" dirty="0" smtClean="0"/>
              <a:t>Using print statements for debugging</a:t>
            </a:r>
          </a:p>
          <a:p>
            <a:pPr lvl="1"/>
            <a:r>
              <a:rPr lang="en-US" dirty="0" smtClean="0"/>
              <a:t>Using tracing for debugging</a:t>
            </a:r>
          </a:p>
          <a:p>
            <a:pPr lvl="1"/>
            <a:endParaRPr lang="en-US" dirty="0" smtClean="0"/>
          </a:p>
          <a:p>
            <a:pPr lvl="1"/>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9978"/>
    </mc:Choice>
    <mc:Fallback>
      <p:transition spd="slow" advTm="29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Wikipedia</a:t>
            </a:r>
            <a:r>
              <a:rPr lang="en-US" sz="1800" dirty="0"/>
              <a:t>: https://en.wikipedia.org/wiki/Assert.h</a:t>
            </a:r>
            <a:endParaRPr lang="en-CA" sz="1800" dirty="0" smtClean="0"/>
          </a:p>
          <a:p>
            <a:pPr marL="0" indent="0">
              <a:buNone/>
            </a:pPr>
            <a:r>
              <a:rPr lang="en-CA" sz="1800" dirty="0" smtClean="0"/>
              <a:t>[2]</a:t>
            </a:r>
            <a:r>
              <a:rPr lang="en-CA" sz="1800" dirty="0"/>
              <a:t>	</a:t>
            </a:r>
            <a:r>
              <a:rPr lang="en-CA" sz="1800" dirty="0" smtClean="0"/>
              <a:t>Cplusplus.com</a:t>
            </a:r>
          </a:p>
          <a:p>
            <a:pPr marL="0" indent="0">
              <a:buNone/>
            </a:pPr>
            <a:r>
              <a:rPr lang="en-US" sz="1800" dirty="0"/>
              <a:t>	</a:t>
            </a:r>
            <a:r>
              <a:rPr lang="en-US" sz="1800" dirty="0" smtClean="0"/>
              <a:t>	</a:t>
            </a:r>
            <a:r>
              <a:rPr lang="en-US" sz="1800" dirty="0"/>
              <a:t>http://www.cplusplus.com/reference/cassert/</a:t>
            </a:r>
            <a:endParaRPr lang="en-CA" sz="1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767"/>
    </mc:Choice>
    <mc:Fallback>
      <p:transition spd="slow" advTm="2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mc:Choice xmlns:p14="http://schemas.microsoft.com/office/powerpoint/2010/main" Requires="p14">
      <p:transition spd="slow" p14:dur="2000" advTm="1732"/>
    </mc:Choice>
    <mc:Fallback>
      <p:transition spd="slow" advTm="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370"/>
    </mc:Choice>
    <mc:Fallback>
      <p:transition spd="slow" advTm="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180"/>
    </mc:Choice>
    <mc:Fallback>
      <p:transition spd="slow" advTm="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tutorial, we will:</a:t>
            </a:r>
          </a:p>
          <a:p>
            <a:pPr lvl="1"/>
            <a:r>
              <a:rPr lang="en-US" dirty="0" smtClean="0"/>
              <a:t>Describe how to start a project</a:t>
            </a:r>
            <a:endParaRPr lang="en-US" dirty="0" smtClean="0"/>
          </a:p>
          <a:p>
            <a:pPr lvl="1"/>
            <a:r>
              <a:rPr lang="en-US" dirty="0" smtClean="0"/>
              <a:t>Using a skeleton framework</a:t>
            </a:r>
            <a:endParaRPr lang="en-US" dirty="0" smtClean="0"/>
          </a:p>
          <a:p>
            <a:pPr lvl="1"/>
            <a:r>
              <a:rPr lang="en-US" dirty="0" smtClean="0"/>
              <a:t>Deal with assertions on the parameters</a:t>
            </a:r>
          </a:p>
          <a:p>
            <a:pPr lvl="1"/>
            <a:r>
              <a:rPr lang="en-US" dirty="0" smtClean="0"/>
              <a:t>Consider implementing helper functions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0021438"/>
      </p:ext>
    </p:extLst>
  </p:cSld>
  <p:clrMapOvr>
    <a:masterClrMapping/>
  </p:clrMapOvr>
  <mc:AlternateContent xmlns:mc="http://schemas.openxmlformats.org/markup-compatibility/2006">
    <mc:Choice xmlns:p14="http://schemas.microsoft.com/office/powerpoint/2010/main" Requires="p14">
      <p:transition spd="slow" p14:dur="2000" advTm="23477"/>
    </mc:Choice>
    <mc:Fallback>
      <p:transition spd="slow" advTm="2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skeletons</a:t>
            </a:r>
            <a:endParaRPr lang="en-CA" dirty="0"/>
          </a:p>
        </p:txBody>
      </p:sp>
      <p:sp>
        <p:nvSpPr>
          <p:cNvPr id="3" name="Content Placeholder 2"/>
          <p:cNvSpPr>
            <a:spLocks noGrp="1"/>
          </p:cNvSpPr>
          <p:nvPr>
            <p:ph idx="1"/>
          </p:nvPr>
        </p:nvSpPr>
        <p:spPr/>
        <p:txBody>
          <a:bodyPr/>
          <a:lstStyle/>
          <a:p>
            <a:r>
              <a:rPr lang="en-US" dirty="0" smtClean="0"/>
              <a:t>Every project will involve you authoring various functions</a:t>
            </a:r>
            <a:endParaRPr lang="en-US" dirty="0" smtClean="0"/>
          </a:p>
          <a:p>
            <a:pPr lvl="1"/>
            <a:r>
              <a:rPr lang="en-US" dirty="0" smtClean="0"/>
              <a:t>The project specifications will describe:</a:t>
            </a:r>
          </a:p>
          <a:p>
            <a:pPr lvl="2"/>
            <a:r>
              <a:rPr lang="en-US" dirty="0" smtClean="0"/>
              <a:t>The parameters and their types</a:t>
            </a:r>
          </a:p>
          <a:p>
            <a:pPr lvl="2"/>
            <a:r>
              <a:rPr lang="en-US" dirty="0" smtClean="0"/>
              <a:t>The return type</a:t>
            </a:r>
          </a:p>
          <a:p>
            <a:pPr lvl="2"/>
            <a:r>
              <a:rPr lang="en-US" dirty="0" smtClean="0"/>
              <a:t>The relationship between the parameters and wha</a:t>
            </a:r>
            <a:r>
              <a:rPr lang="en-US" dirty="0" smtClean="0"/>
              <a:t>t is returned</a:t>
            </a:r>
          </a:p>
          <a:p>
            <a:pPr lvl="3"/>
            <a:r>
              <a:rPr lang="en-US" dirty="0" smtClean="0"/>
              <a:t>That is, what is the function supposed to accomplish</a:t>
            </a:r>
          </a:p>
          <a:p>
            <a:endParaRPr lang="en-US" dirty="0"/>
          </a:p>
          <a:p>
            <a:r>
              <a:rPr lang="en-US" dirty="0" smtClean="0"/>
              <a:t>We will describe an approach that will be most beneficial</a:t>
            </a:r>
          </a:p>
          <a:p>
            <a:pPr lvl="1"/>
            <a:r>
              <a:rPr lang="en-US" dirty="0" smtClean="0"/>
              <a:t>We will build a skeleton for each function</a:t>
            </a:r>
          </a:p>
          <a:p>
            <a:pPr lvl="1"/>
            <a:r>
              <a:rPr lang="en-US" dirty="0" smtClean="0"/>
              <a:t>We will then check the parameters</a:t>
            </a:r>
            <a:endParaRPr lang="en-US" dirty="0" smtClean="0"/>
          </a:p>
          <a:p>
            <a:pPr lvl="1"/>
            <a:r>
              <a:rPr lang="en-US" dirty="0" smtClean="0"/>
              <a:t>You will then author each function one at a time</a:t>
            </a:r>
            <a:endParaRPr lang="en-US"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4728897"/>
      </p:ext>
    </p:extLst>
  </p:cSld>
  <p:clrMapOvr>
    <a:masterClrMapping/>
  </p:clrMapOvr>
  <mc:AlternateContent xmlns:mc="http://schemas.openxmlformats.org/markup-compatibility/2006">
    <mc:Choice xmlns:p14="http://schemas.microsoft.com/office/powerpoint/2010/main" Requires="p14">
      <p:transition spd="slow" p14:dur="2000" advTm="61581"/>
    </mc:Choice>
    <mc:Fallback>
      <p:transition spd="slow" advTm="6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skeletons</a:t>
            </a:r>
            <a:endParaRPr lang="en-CA" dirty="0"/>
          </a:p>
        </p:txBody>
      </p:sp>
      <p:sp>
        <p:nvSpPr>
          <p:cNvPr id="3" name="Content Placeholder 2"/>
          <p:cNvSpPr>
            <a:spLocks noGrp="1"/>
          </p:cNvSpPr>
          <p:nvPr>
            <p:ph idx="1"/>
          </p:nvPr>
        </p:nvSpPr>
        <p:spPr/>
        <p:txBody>
          <a:bodyPr/>
          <a:lstStyle/>
          <a:p>
            <a:r>
              <a:rPr lang="en-US" dirty="0" smtClean="0"/>
              <a:t>The wrong approach to take is to:</a:t>
            </a:r>
          </a:p>
          <a:p>
            <a:pPr lvl="1"/>
            <a:r>
              <a:rPr lang="en-US" dirty="0" smtClean="0"/>
              <a:t>First write all of the functions</a:t>
            </a:r>
          </a:p>
          <a:p>
            <a:pPr lvl="1"/>
            <a:r>
              <a:rPr lang="en-US" dirty="0" smtClean="0"/>
              <a:t>Try to compile onc</a:t>
            </a:r>
            <a:r>
              <a:rPr lang="en-US" dirty="0" smtClean="0"/>
              <a:t>e you think everything is finished</a:t>
            </a:r>
            <a:endParaRPr lang="en-US" dirty="0" smtClean="0"/>
          </a:p>
          <a:p>
            <a:pPr lvl="1"/>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92554455"/>
      </p:ext>
    </p:extLst>
  </p:cSld>
  <p:clrMapOvr>
    <a:masterClrMapping/>
  </p:clrMapOvr>
  <mc:AlternateContent xmlns:mc="http://schemas.openxmlformats.org/markup-compatibility/2006">
    <mc:Choice xmlns:p14="http://schemas.microsoft.com/office/powerpoint/2010/main" Requires="p14">
      <p:transition spd="slow" p14:dur="2000" advTm="61915"/>
    </mc:Choice>
    <mc:Fallback>
      <p:transition spd="slow" advTm="6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skeletons</a:t>
            </a:r>
            <a:endParaRPr lang="en-CA" dirty="0"/>
          </a:p>
        </p:txBody>
      </p:sp>
      <p:sp>
        <p:nvSpPr>
          <p:cNvPr id="3" name="Content Placeholder 2"/>
          <p:cNvSpPr>
            <a:spLocks noGrp="1"/>
          </p:cNvSpPr>
          <p:nvPr>
            <p:ph idx="1"/>
          </p:nvPr>
        </p:nvSpPr>
        <p:spPr/>
        <p:txBody>
          <a:bodyPr/>
          <a:lstStyle/>
          <a:p>
            <a:r>
              <a:rPr lang="en-US" dirty="0" smtClean="0"/>
              <a:t>Instead, suppose you were asked to author:</a:t>
            </a:r>
            <a:endParaRPr lang="en-US" dirty="0" smtClean="0"/>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factorial( </a:t>
            </a:r>
            <a:r>
              <a:rPr lang="en-US" sz="1600" dirty="0" err="1" smtClean="0">
                <a:latin typeface="Consolas" panose="020B0609020204030204" pitchFamily="49" charset="0"/>
              </a:rPr>
              <a:t>int</a:t>
            </a:r>
            <a:r>
              <a:rPr lang="en-US" sz="1600" dirty="0" smtClean="0">
                <a:latin typeface="Consolas" panose="020B0609020204030204" pitchFamily="49" charset="0"/>
              </a:rPr>
              <a:t> n );</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binomial( </a:t>
            </a:r>
            <a:r>
              <a:rPr lang="en-US" sz="1600" dirty="0" err="1" smtClean="0">
                <a:latin typeface="Consolas" panose="020B0609020204030204" pitchFamily="49" charset="0"/>
              </a:rPr>
              <a:t>int</a:t>
            </a:r>
            <a:r>
              <a:rPr lang="en-US" sz="1600" dirty="0" smtClean="0">
                <a:latin typeface="Consolas" panose="020B0609020204030204" pitchFamily="49" charset="0"/>
              </a:rPr>
              <a:t> n, </a:t>
            </a:r>
            <a:r>
              <a:rPr lang="en-US" sz="1600" dirty="0" err="1" smtClean="0">
                <a:latin typeface="Consolas" panose="020B0609020204030204" pitchFamily="49" charset="0"/>
              </a:rPr>
              <a:t>int</a:t>
            </a:r>
            <a:r>
              <a:rPr lang="en-US" sz="1600" dirty="0" smtClean="0">
                <a:latin typeface="Consolas" panose="020B0609020204030204" pitchFamily="49" charset="0"/>
              </a:rPr>
              <a:t> k );</a:t>
            </a:r>
          </a:p>
          <a:p>
            <a:pPr marL="800100" lvl="2" indent="0">
              <a:buNone/>
            </a:pP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3737336"/>
      </p:ext>
    </p:extLst>
  </p:cSld>
  <p:clrMapOvr>
    <a:masterClrMapping/>
  </p:clrMapOvr>
  <mc:AlternateContent xmlns:mc="http://schemas.openxmlformats.org/markup-compatibility/2006">
    <mc:Choice xmlns:p14="http://schemas.microsoft.com/office/powerpoint/2010/main" Requires="p14">
      <p:transition spd="slow" p14:dur="2000" advTm="13041"/>
    </mc:Choice>
    <mc:Fallback>
      <p:transition spd="slow" advTm="1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skeletons</a:t>
            </a:r>
            <a:endParaRPr lang="en-CA" dirty="0"/>
          </a:p>
        </p:txBody>
      </p:sp>
      <p:sp>
        <p:nvSpPr>
          <p:cNvPr id="3" name="Content Placeholder 2"/>
          <p:cNvSpPr>
            <a:spLocks noGrp="1"/>
          </p:cNvSpPr>
          <p:nvPr>
            <p:ph idx="1"/>
          </p:nvPr>
        </p:nvSpPr>
        <p:spPr/>
        <p:txBody>
          <a:bodyPr/>
          <a:lstStyle/>
          <a:p>
            <a:r>
              <a:rPr lang="en-US" dirty="0" smtClean="0"/>
              <a:t>Start with:</a:t>
            </a:r>
            <a:endParaRPr lang="en-US" dirty="0" smtClean="0"/>
          </a:p>
          <a:p>
            <a:pPr marL="800100" lvl="2" indent="0">
              <a:buNone/>
            </a:pPr>
            <a:r>
              <a:rPr lang="en-US" sz="1400" dirty="0" smtClean="0">
                <a:latin typeface="Consolas" panose="020B0609020204030204" pitchFamily="49" charset="0"/>
              </a:rPr>
              <a:t>#include &lt;</a:t>
            </a:r>
            <a:r>
              <a:rPr lang="en-US" sz="1400" dirty="0" err="1" smtClean="0">
                <a:latin typeface="Consolas" panose="020B0609020204030204" pitchFamily="49" charset="0"/>
              </a:rPr>
              <a:t>iostream</a:t>
            </a:r>
            <a:r>
              <a:rPr lang="en-US" sz="1400" dirty="0" smtClean="0">
                <a:latin typeface="Consolas" panose="020B0609020204030204" pitchFamily="49" charset="0"/>
              </a:rPr>
              <a:t>&gt;</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Function declarations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main();</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factorial( </a:t>
            </a:r>
            <a:r>
              <a:rPr lang="en-US" sz="1400" dirty="0" err="1" smtClean="0">
                <a:latin typeface="Consolas" panose="020B0609020204030204" pitchFamily="49" charset="0"/>
              </a:rPr>
              <a:t>int</a:t>
            </a:r>
            <a:r>
              <a:rPr lang="en-US" sz="1400" dirty="0" smtClean="0">
                <a:latin typeface="Consolas" panose="020B0609020204030204" pitchFamily="49" charset="0"/>
              </a:rPr>
              <a:t> n );</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binomial( </a:t>
            </a:r>
            <a:r>
              <a:rPr lang="en-US" sz="1400" dirty="0" err="1" smtClean="0">
                <a:latin typeface="Consolas" panose="020B0609020204030204" pitchFamily="49" charset="0"/>
              </a:rPr>
              <a:t>int</a:t>
            </a:r>
            <a:r>
              <a:rPr lang="en-US" sz="1400" dirty="0" smtClean="0">
                <a:latin typeface="Consolas" panose="020B0609020204030204" pitchFamily="49" charset="0"/>
              </a:rPr>
              <a:t> n, </a:t>
            </a:r>
            <a:r>
              <a:rPr lang="en-US" sz="1400" dirty="0" err="1" smtClean="0">
                <a:latin typeface="Consolas" panose="020B0609020204030204" pitchFamily="49" charset="0"/>
              </a:rPr>
              <a:t>int</a:t>
            </a:r>
            <a:r>
              <a:rPr lang="en-US" sz="1400" dirty="0" smtClean="0">
                <a:latin typeface="Consolas" panose="020B0609020204030204" pitchFamily="49" charset="0"/>
              </a:rPr>
              <a:t> k );</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Function </a:t>
            </a:r>
            <a:r>
              <a:rPr lang="en-US" sz="1400" dirty="0" smtClean="0">
                <a:latin typeface="Consolas" panose="020B0609020204030204" pitchFamily="49" charset="0"/>
              </a:rPr>
              <a:t>definitions</a:t>
            </a:r>
            <a:endParaRPr lang="en-US" sz="1400" dirty="0">
              <a:latin typeface="Consolas" panose="020B0609020204030204" pitchFamily="49" charset="0"/>
            </a:endParaRPr>
          </a:p>
          <a:p>
            <a:pPr marL="800100" lvl="2" indent="0">
              <a:buNone/>
            </a:pPr>
            <a:r>
              <a:rPr lang="en-US" sz="1400" dirty="0" err="1">
                <a:latin typeface="Consolas" panose="020B0609020204030204" pitchFamily="49" charset="0"/>
              </a:rPr>
              <a:t>int</a:t>
            </a:r>
            <a:r>
              <a:rPr lang="en-US" sz="1400" dirty="0">
                <a:latin typeface="Consolas" panose="020B0609020204030204" pitchFamily="49" charset="0"/>
              </a:rPr>
              <a:t> main</a:t>
            </a:r>
            <a:r>
              <a:rPr lang="en-US" sz="1400" dirty="0" smtClean="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err="1">
                <a:latin typeface="Consolas" panose="020B0609020204030204" pitchFamily="49" charset="0"/>
              </a:rPr>
              <a:t>int</a:t>
            </a:r>
            <a:r>
              <a:rPr lang="en-US" sz="1400" dirty="0">
                <a:latin typeface="Consolas" panose="020B0609020204030204" pitchFamily="49" charset="0"/>
              </a:rPr>
              <a:t> factorial( </a:t>
            </a:r>
            <a:r>
              <a:rPr lang="en-US" sz="1400" dirty="0" err="1">
                <a:latin typeface="Consolas" panose="020B0609020204030204" pitchFamily="49" charset="0"/>
              </a:rPr>
              <a:t>int</a:t>
            </a:r>
            <a:r>
              <a:rPr lang="en-US" sz="1400" dirty="0">
                <a:latin typeface="Consolas" panose="020B0609020204030204" pitchFamily="49" charset="0"/>
              </a:rPr>
              <a:t> n </a:t>
            </a:r>
            <a:r>
              <a:rPr lang="en-US" sz="1400" dirty="0" smtClean="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p>
          <a:p>
            <a:pPr marL="800100" lvl="2" indent="0">
              <a:buNone/>
            </a:pPr>
            <a:endParaRPr lang="en-US" sz="1400" dirty="0">
              <a:latin typeface="Consolas" panose="020B0609020204030204" pitchFamily="49" charset="0"/>
            </a:endParaRPr>
          </a:p>
          <a:p>
            <a:pPr marL="800100" lvl="2" indent="0">
              <a:buNone/>
            </a:pPr>
            <a:r>
              <a:rPr lang="en-US" sz="1400" dirty="0" err="1">
                <a:latin typeface="Consolas" panose="020B0609020204030204" pitchFamily="49" charset="0"/>
              </a:rPr>
              <a:t>int</a:t>
            </a:r>
            <a:r>
              <a:rPr lang="en-US" sz="1400" dirty="0">
                <a:latin typeface="Consolas" panose="020B0609020204030204" pitchFamily="49" charset="0"/>
              </a:rPr>
              <a:t> binomial( </a:t>
            </a:r>
            <a:r>
              <a:rPr lang="en-US" sz="1400" dirty="0" err="1">
                <a:latin typeface="Consolas" panose="020B0609020204030204" pitchFamily="49" charset="0"/>
              </a:rPr>
              <a:t>int</a:t>
            </a:r>
            <a:r>
              <a:rPr lang="en-US" sz="1400" dirty="0">
                <a:latin typeface="Consolas" panose="020B0609020204030204" pitchFamily="49" charset="0"/>
              </a:rPr>
              <a:t> n, </a:t>
            </a:r>
            <a:r>
              <a:rPr lang="en-US" sz="1400" dirty="0" err="1">
                <a:latin typeface="Consolas" panose="020B0609020204030204" pitchFamily="49" charset="0"/>
              </a:rPr>
              <a:t>int</a:t>
            </a:r>
            <a:r>
              <a:rPr lang="en-US" sz="1400" dirty="0">
                <a:latin typeface="Consolas" panose="020B0609020204030204" pitchFamily="49" charset="0"/>
              </a:rPr>
              <a:t> k );</a:t>
            </a:r>
          </a:p>
          <a:p>
            <a:pPr marL="800100" lvl="2" indent="0">
              <a:buNone/>
            </a:pPr>
            <a:r>
              <a:rPr lang="en-US" sz="1400" dirty="0" smtClean="0">
                <a:latin typeface="Consolas" panose="020B0609020204030204" pitchFamily="49" charset="0"/>
              </a:rPr>
              <a:t>    return 0;</a:t>
            </a:r>
          </a:p>
          <a:p>
            <a:pPr marL="800100" lvl="2" indent="0">
              <a:buNone/>
            </a:pPr>
            <a:r>
              <a:rPr lang="en-US" sz="1400" dirty="0">
                <a:latin typeface="Consolas" panose="020B0609020204030204" pitchFamily="49" charset="0"/>
              </a:rPr>
              <a:t>}</a:t>
            </a: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p:txBody>
      </p:sp>
      <p:sp>
        <p:nvSpPr>
          <p:cNvPr id="5" name="Rounded Rectangle 4"/>
          <p:cNvSpPr/>
          <p:nvPr/>
        </p:nvSpPr>
        <p:spPr>
          <a:xfrm>
            <a:off x="1259632" y="2420888"/>
            <a:ext cx="3096344" cy="11521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259632" y="4991404"/>
            <a:ext cx="3096344" cy="864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00242811"/>
      </p:ext>
    </p:extLst>
  </p:cSld>
  <p:clrMapOvr>
    <a:masterClrMapping/>
  </p:clrMapOvr>
  <mc:AlternateContent xmlns:mc="http://schemas.openxmlformats.org/markup-compatibility/2006">
    <mc:Choice xmlns:p14="http://schemas.microsoft.com/office/powerpoint/2010/main" Requires="p14">
      <p:transition spd="slow" p14:dur="2000" advTm="40403"/>
    </mc:Choice>
    <mc:Fallback>
      <p:transition spd="slow" advTm="4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5" grpId="0" animBg="1"/>
      <p:bldP spid="5"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skeletons</a:t>
            </a:r>
            <a:endParaRPr lang="en-CA" dirty="0"/>
          </a:p>
        </p:txBody>
      </p:sp>
      <p:sp>
        <p:nvSpPr>
          <p:cNvPr id="3" name="Content Placeholder 2"/>
          <p:cNvSpPr>
            <a:spLocks noGrp="1"/>
          </p:cNvSpPr>
          <p:nvPr>
            <p:ph idx="1"/>
          </p:nvPr>
        </p:nvSpPr>
        <p:spPr/>
        <p:txBody>
          <a:bodyPr/>
          <a:lstStyle/>
          <a:p>
            <a:r>
              <a:rPr lang="en-US" dirty="0" smtClean="0"/>
              <a:t>In each case, we returned a default value: </a:t>
            </a:r>
            <a:r>
              <a:rPr lang="en-US" dirty="0" smtClean="0">
                <a:latin typeface="Consolas" panose="020B0609020204030204" pitchFamily="49" charset="0"/>
              </a:rPr>
              <a:t>0</a:t>
            </a:r>
          </a:p>
          <a:p>
            <a:endParaRPr lang="en-US" dirty="0"/>
          </a:p>
          <a:p>
            <a:r>
              <a:rPr lang="en-US" dirty="0" smtClean="0"/>
              <a:t>The most wonderful aspect of this code is:</a:t>
            </a:r>
          </a:p>
          <a:p>
            <a:pPr marL="0" indent="0" algn="ctr">
              <a:buNone/>
            </a:pPr>
            <a:r>
              <a:rPr lang="en-US" b="1" dirty="0" smtClean="0"/>
              <a:t>It compiles!</a:t>
            </a:r>
            <a:endParaRPr lang="en-US" b="1" dirty="0" smtClean="0"/>
          </a:p>
          <a:p>
            <a:pPr marL="800100" lvl="2" indent="0">
              <a:buNone/>
            </a:pPr>
            <a:endParaRPr lang="en-US" sz="1600" dirty="0">
              <a:latin typeface="Consolas" panose="020B0609020204030204" pitchFamily="49" charset="0"/>
            </a:endParaRPr>
          </a:p>
          <a:p>
            <a:pPr lvl="1"/>
            <a:r>
              <a:rPr lang="en-US" dirty="0" smtClean="0">
                <a:solidFill>
                  <a:prstClr val="black"/>
                </a:solidFill>
              </a:rPr>
              <a:t>The next step is to </a:t>
            </a:r>
            <a:r>
              <a:rPr lang="en-US" dirty="0">
                <a:solidFill>
                  <a:prstClr val="black"/>
                </a:solidFill>
              </a:rPr>
              <a:t>implement </a:t>
            </a:r>
            <a:r>
              <a:rPr lang="en-US" dirty="0" smtClean="0">
                <a:solidFill>
                  <a:prstClr val="black"/>
                </a:solidFill>
              </a:rPr>
              <a:t>and </a:t>
            </a:r>
            <a:r>
              <a:rPr lang="en-US" dirty="0">
                <a:solidFill>
                  <a:prstClr val="black"/>
                </a:solidFill>
              </a:rPr>
              <a:t>test </a:t>
            </a:r>
            <a:r>
              <a:rPr lang="en-US" dirty="0" smtClean="0">
                <a:solidFill>
                  <a:prstClr val="black"/>
                </a:solidFill>
              </a:rPr>
              <a:t>one function at a time!</a:t>
            </a:r>
          </a:p>
          <a:p>
            <a:pPr lvl="1"/>
            <a:r>
              <a:rPr lang="en-US" dirty="0" smtClean="0">
                <a:solidFill>
                  <a:prstClr val="black"/>
                </a:solidFill>
              </a:rPr>
              <a:t>Always make sure one function works before you start the next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02883666"/>
      </p:ext>
    </p:extLst>
  </p:cSld>
  <p:clrMapOvr>
    <a:masterClrMapping/>
  </p:clrMapOvr>
  <mc:AlternateContent xmlns:mc="http://schemas.openxmlformats.org/markup-compatibility/2006">
    <mc:Choice xmlns:p14="http://schemas.microsoft.com/office/powerpoint/2010/main" Requires="p14">
      <p:transition spd="slow" p14:dur="2000" advTm="53128"/>
    </mc:Choice>
    <mc:Fallback>
      <p:transition spd="slow" advTm="5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Assertions on parameters</a:t>
            </a:r>
            <a:endParaRPr lang="en-CA" dirty="0"/>
          </a:p>
        </p:txBody>
      </p:sp>
      <p:sp>
        <p:nvSpPr>
          <p:cNvPr id="3" name="Content Placeholder 2"/>
          <p:cNvSpPr>
            <a:spLocks noGrp="1"/>
          </p:cNvSpPr>
          <p:nvPr>
            <p:ph idx="1"/>
          </p:nvPr>
        </p:nvSpPr>
        <p:spPr/>
        <p:txBody>
          <a:bodyPr/>
          <a:lstStyle/>
          <a:p>
            <a:r>
              <a:rPr lang="en-US" dirty="0" smtClean="0"/>
              <a:t>The next step is to add any assertions on the parameters:</a:t>
            </a:r>
          </a:p>
          <a:p>
            <a:pPr marL="800100" lvl="2" indent="0">
              <a:buNone/>
            </a:pP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a:latin typeface="Consolas" panose="020B0609020204030204" pitchFamily="49" charset="0"/>
              </a:rPr>
              <a:t>factorial( </a:t>
            </a:r>
            <a:r>
              <a:rPr lang="en-US" sz="1400" dirty="0" err="1">
                <a:latin typeface="Consolas" panose="020B0609020204030204" pitchFamily="49" charset="0"/>
              </a:rPr>
              <a:t>int</a:t>
            </a:r>
            <a:r>
              <a:rPr lang="en-US" sz="1400" dirty="0">
                <a:latin typeface="Consolas" panose="020B0609020204030204" pitchFamily="49" charset="0"/>
              </a:rPr>
              <a:t> n ) </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assert( n &gt;= 0 );</a:t>
            </a: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return 0;</a:t>
            </a:r>
          </a:p>
          <a:p>
            <a:pPr marL="800100" lvl="2" indent="0">
              <a:buNone/>
            </a:pPr>
            <a:r>
              <a:rPr lang="en-US" sz="1400" dirty="0">
                <a:latin typeface="Consolas" panose="020B0609020204030204" pitchFamily="49" charset="0"/>
              </a:rPr>
              <a:t>}</a:t>
            </a:r>
          </a:p>
          <a:p>
            <a:pPr marL="800100" lvl="2" indent="0">
              <a:buNone/>
            </a:pPr>
            <a:endParaRPr lang="en-US" sz="1400" dirty="0">
              <a:latin typeface="Consolas" panose="020B0609020204030204" pitchFamily="49" charset="0"/>
            </a:endParaRPr>
          </a:p>
          <a:p>
            <a:endParaRPr lang="en-US" sz="16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53137667"/>
      </p:ext>
    </p:extLst>
  </p:cSld>
  <p:clrMapOvr>
    <a:masterClrMapping/>
  </p:clrMapOvr>
  <mc:AlternateContent xmlns:mc="http://schemas.openxmlformats.org/markup-compatibility/2006">
    <mc:Choice xmlns:p14="http://schemas.microsoft.com/office/powerpoint/2010/main" Requires="p14">
      <p:transition spd="slow" p14:dur="2000" advTm="66408"/>
    </mc:Choice>
    <mc:Fallback>
      <p:transition spd="slow" advTm="6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17.5|13.1|7.8|4.4"/>
</p:tagLst>
</file>

<file path=ppt/tags/tag10.xml><?xml version="1.0" encoding="utf-8"?>
<p:tagLst xmlns:a="http://schemas.openxmlformats.org/drawingml/2006/main" xmlns:r="http://schemas.openxmlformats.org/officeDocument/2006/relationships" xmlns:p="http://schemas.openxmlformats.org/presentationml/2006/main">
  <p:tag name="TIMING" val="|5.5"/>
</p:tagLst>
</file>

<file path=ppt/tags/tag11.xml><?xml version="1.0" encoding="utf-8"?>
<p:tagLst xmlns:a="http://schemas.openxmlformats.org/drawingml/2006/main" xmlns:r="http://schemas.openxmlformats.org/officeDocument/2006/relationships" xmlns:p="http://schemas.openxmlformats.org/presentationml/2006/main">
  <p:tag name="TIMING" val="|5.5"/>
</p:tagLst>
</file>

<file path=ppt/tags/tag12.xml><?xml version="1.0" encoding="utf-8"?>
<p:tagLst xmlns:a="http://schemas.openxmlformats.org/drawingml/2006/main" xmlns:r="http://schemas.openxmlformats.org/officeDocument/2006/relationships" xmlns:p="http://schemas.openxmlformats.org/presentationml/2006/main">
  <p:tag name="TIMING" val="|11|25.5"/>
</p:tagLst>
</file>

<file path=ppt/tags/tag13.xml><?xml version="1.0" encoding="utf-8"?>
<p:tagLst xmlns:a="http://schemas.openxmlformats.org/drawingml/2006/main" xmlns:r="http://schemas.openxmlformats.org/officeDocument/2006/relationships" xmlns:p="http://schemas.openxmlformats.org/presentationml/2006/main">
  <p:tag name="TIMING" val="|31.3"/>
</p:tagLst>
</file>

<file path=ppt/tags/tag14.xml><?xml version="1.0" encoding="utf-8"?>
<p:tagLst xmlns:a="http://schemas.openxmlformats.org/drawingml/2006/main" xmlns:r="http://schemas.openxmlformats.org/officeDocument/2006/relationships" xmlns:p="http://schemas.openxmlformats.org/presentationml/2006/main">
  <p:tag name="TIMING" val="|14.2|9.6|14.4|9|6"/>
</p:tagLst>
</file>

<file path=ppt/tags/tag2.xml><?xml version="1.0" encoding="utf-8"?>
<p:tagLst xmlns:a="http://schemas.openxmlformats.org/drawingml/2006/main" xmlns:r="http://schemas.openxmlformats.org/officeDocument/2006/relationships" xmlns:p="http://schemas.openxmlformats.org/presentationml/2006/main">
  <p:tag name="TIMING" val="|31.1|14.5|21.2"/>
</p:tagLst>
</file>

<file path=ppt/tags/tag3.xml><?xml version="1.0" encoding="utf-8"?>
<p:tagLst xmlns:a="http://schemas.openxmlformats.org/drawingml/2006/main" xmlns:r="http://schemas.openxmlformats.org/officeDocument/2006/relationships" xmlns:p="http://schemas.openxmlformats.org/presentationml/2006/main">
  <p:tag name="TIMING" val="|17.4|8.2|33"/>
</p:tagLst>
</file>

<file path=ppt/tags/tag4.xml><?xml version="1.0" encoding="utf-8"?>
<p:tagLst xmlns:a="http://schemas.openxmlformats.org/drawingml/2006/main" xmlns:r="http://schemas.openxmlformats.org/officeDocument/2006/relationships" xmlns:p="http://schemas.openxmlformats.org/presentationml/2006/main">
  <p:tag name="TIMING" val="|7.9|10.9"/>
</p:tagLst>
</file>

<file path=ppt/tags/tag5.xml><?xml version="1.0" encoding="utf-8"?>
<p:tagLst xmlns:a="http://schemas.openxmlformats.org/drawingml/2006/main" xmlns:r="http://schemas.openxmlformats.org/officeDocument/2006/relationships" xmlns:p="http://schemas.openxmlformats.org/presentationml/2006/main">
  <p:tag name="TIMING" val="|10.8|7.5|12.1"/>
</p:tagLst>
</file>

<file path=ppt/tags/tag6.xml><?xml version="1.0" encoding="utf-8"?>
<p:tagLst xmlns:a="http://schemas.openxmlformats.org/drawingml/2006/main" xmlns:r="http://schemas.openxmlformats.org/officeDocument/2006/relationships" xmlns:p="http://schemas.openxmlformats.org/presentationml/2006/main">
  <p:tag name="TIMING" val="|17.4|8.2|33"/>
</p:tagLst>
</file>

<file path=ppt/tags/tag7.xml><?xml version="1.0" encoding="utf-8"?>
<p:tagLst xmlns:a="http://schemas.openxmlformats.org/drawingml/2006/main" xmlns:r="http://schemas.openxmlformats.org/officeDocument/2006/relationships" xmlns:p="http://schemas.openxmlformats.org/presentationml/2006/main">
  <p:tag name="TIMING" val="|14.8|18.9|2.6"/>
</p:tagLst>
</file>

<file path=ppt/tags/tag8.xml><?xml version="1.0" encoding="utf-8"?>
<p:tagLst xmlns:a="http://schemas.openxmlformats.org/drawingml/2006/main" xmlns:r="http://schemas.openxmlformats.org/officeDocument/2006/relationships" xmlns:p="http://schemas.openxmlformats.org/presentationml/2006/main">
  <p:tag name="TIMING" val="|21|20.3"/>
</p:tagLst>
</file>

<file path=ppt/tags/tag9.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96971</TotalTime>
  <Words>1119</Words>
  <Application>Microsoft Office PowerPoint</Application>
  <PresentationFormat>On-screen Show (4:3)</PresentationFormat>
  <Paragraphs>240</Paragraphs>
  <Slides>23</Slides>
  <Notes>0</Notes>
  <HiddenSlides>0</HiddenSlides>
  <MMClips>23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Custom Design</vt:lpstr>
      <vt:lpstr>MathType 6.0 Equation</vt:lpstr>
      <vt:lpstr>Code development strategies</vt:lpstr>
      <vt:lpstr>Outline</vt:lpstr>
      <vt:lpstr>Outline</vt:lpstr>
      <vt:lpstr>Code skeletons</vt:lpstr>
      <vt:lpstr>Code skeletons</vt:lpstr>
      <vt:lpstr>Code skeletons</vt:lpstr>
      <vt:lpstr>Code skeletons</vt:lpstr>
      <vt:lpstr>Code skeletons</vt:lpstr>
      <vt:lpstr>Assertions on parameters</vt:lpstr>
      <vt:lpstr>Helper functions</vt:lpstr>
      <vt:lpstr>Helper functions</vt:lpstr>
      <vt:lpstr>Another example</vt:lpstr>
      <vt:lpstr>Simple parameter operations</vt:lpstr>
      <vt:lpstr>Simple parameter operations</vt:lpstr>
      <vt:lpstr>Simple parameter operations</vt:lpstr>
      <vt:lpstr>Easy first, or hard first?</vt:lpstr>
      <vt:lpstr>Default return values</vt:lpstr>
      <vt:lpstr>Default return values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1630</cp:revision>
  <dcterms:created xsi:type="dcterms:W3CDTF">2009-09-11T23:00:44Z</dcterms:created>
  <dcterms:modified xsi:type="dcterms:W3CDTF">2020-07-22T14:51:40Z</dcterms:modified>
</cp:coreProperties>
</file>